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8229600" cx="14630400"/>
  <p:notesSz cx="8229600" cy="14630400"/>
  <p:embeddedFontLst>
    <p:embeddedFont>
      <p:font typeface="DM Sans SemiBold"/>
      <p:regular r:id="rId16"/>
      <p:bold r:id="rId17"/>
      <p:italic r:id="rId18"/>
      <p:boldItalic r:id="rId19"/>
    </p:embeddedFont>
    <p:embeddedFont>
      <p:font typeface="Inter Medium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4" roundtripDataSignature="AMtx7micwTC2MRXPTVNUhWQolB5qVB00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Medium-regular.fntdata"/><Relationship Id="rId11" Type="http://schemas.openxmlformats.org/officeDocument/2006/relationships/slide" Target="slides/slide7.xml"/><Relationship Id="rId22" Type="http://schemas.openxmlformats.org/officeDocument/2006/relationships/font" Target="fonts/InterMedium-italic.fntdata"/><Relationship Id="rId10" Type="http://schemas.openxmlformats.org/officeDocument/2006/relationships/slide" Target="slides/slide6.xml"/><Relationship Id="rId21" Type="http://schemas.openxmlformats.org/officeDocument/2006/relationships/font" Target="fonts/InterMedium-bold.fntdata"/><Relationship Id="rId13" Type="http://schemas.openxmlformats.org/officeDocument/2006/relationships/slide" Target="slides/slide9.xml"/><Relationship Id="rId24" Type="http://customschemas.google.com/relationships/presentationmetadata" Target="metadata"/><Relationship Id="rId12" Type="http://schemas.openxmlformats.org/officeDocument/2006/relationships/slide" Target="slides/slide8.xml"/><Relationship Id="rId23" Type="http://schemas.openxmlformats.org/officeDocument/2006/relationships/font" Target="fonts/InterMedium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DMSansSemiBold-bold.fntdata"/><Relationship Id="rId16" Type="http://schemas.openxmlformats.org/officeDocument/2006/relationships/font" Target="fonts/DMSansSemiBold-regular.fntdata"/><Relationship Id="rId5" Type="http://schemas.openxmlformats.org/officeDocument/2006/relationships/slide" Target="slides/slide1.xml"/><Relationship Id="rId19" Type="http://schemas.openxmlformats.org/officeDocument/2006/relationships/font" Target="fonts/DMSansSemiBold-boldItalic.fntdata"/><Relationship Id="rId6" Type="http://schemas.openxmlformats.org/officeDocument/2006/relationships/slide" Target="slides/slide2.xml"/><Relationship Id="rId18" Type="http://schemas.openxmlformats.org/officeDocument/2006/relationships/font" Target="fonts/DMSansSemiBold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8848832e1f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38848832e1f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38848832e1f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22.png"/><Relationship Id="rId8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7.png"/><Relationship Id="rId5" Type="http://schemas.openxmlformats.org/officeDocument/2006/relationships/image" Target="../media/image25.png"/><Relationship Id="rId6" Type="http://schemas.openxmlformats.org/officeDocument/2006/relationships/image" Target="../media/image34.png"/><Relationship Id="rId7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0" Type="http://schemas.openxmlformats.org/officeDocument/2006/relationships/image" Target="../media/image30.png"/><Relationship Id="rId9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40.png"/><Relationship Id="rId7" Type="http://schemas.openxmlformats.org/officeDocument/2006/relationships/image" Target="../media/image29.png"/><Relationship Id="rId8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Relationship Id="rId6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/>
          <p:nvPr/>
        </p:nvSpPr>
        <p:spPr>
          <a:xfrm>
            <a:off x="4479846" y="1298258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C9770"/>
              </a:buClr>
              <a:buSzPts val="4450"/>
              <a:buFont typeface="DM Sans SemiBold"/>
              <a:buNone/>
            </a:pPr>
            <a:r>
              <a:rPr b="0" i="0" lang="en-US" sz="4450" u="none" cap="none" strike="noStrike">
                <a:solidFill>
                  <a:srgbClr val="1C9770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Fase 1 Capstone</a:t>
            </a:r>
            <a:endParaRPr b="0" i="0" sz="4450" u="none" cap="none" strike="noStrike"/>
          </a:p>
        </p:txBody>
      </p:sp>
      <p:sp>
        <p:nvSpPr>
          <p:cNvPr id="57" name="Google Shape;57;p1"/>
          <p:cNvSpPr/>
          <p:nvPr/>
        </p:nvSpPr>
        <p:spPr>
          <a:xfrm>
            <a:off x="3113365" y="2347198"/>
            <a:ext cx="8403550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3550"/>
              <a:buFont typeface="DM Sans SemiBold"/>
              <a:buNone/>
            </a:pPr>
            <a:r>
              <a:rPr b="0" i="0" lang="en-US" sz="3550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Sistema de Gestión y Control de Stock</a:t>
            </a:r>
            <a:endParaRPr b="0" i="0" sz="3550" u="none" cap="none" strike="noStrike"/>
          </a:p>
        </p:txBody>
      </p:sp>
      <p:sp>
        <p:nvSpPr>
          <p:cNvPr id="58" name="Google Shape;58;p1"/>
          <p:cNvSpPr/>
          <p:nvPr/>
        </p:nvSpPr>
        <p:spPr>
          <a:xfrm>
            <a:off x="5614035" y="3254335"/>
            <a:ext cx="3402330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2650"/>
              <a:buFont typeface="DM Sans SemiBold"/>
              <a:buNone/>
            </a:pPr>
            <a:r>
              <a:rPr b="0" i="0" lang="en-US" sz="2650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Cliente: Old Tree</a:t>
            </a:r>
            <a:endParaRPr b="0" i="0" sz="2650" u="none" cap="none" strike="noStrike"/>
          </a:p>
        </p:txBody>
      </p:sp>
      <p:sp>
        <p:nvSpPr>
          <p:cNvPr id="59" name="Google Shape;59;p1"/>
          <p:cNvSpPr/>
          <p:nvPr/>
        </p:nvSpPr>
        <p:spPr>
          <a:xfrm>
            <a:off x="5897523" y="401978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2200"/>
              <a:buFont typeface="DM Sans SemiBold"/>
              <a:buNone/>
            </a:pPr>
            <a:r>
              <a:rPr b="0" i="0" lang="en-US" sz="2200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Integrantes:</a:t>
            </a:r>
            <a:endParaRPr b="0" i="0" sz="2200" u="none" cap="none" strike="noStrike"/>
          </a:p>
        </p:txBody>
      </p:sp>
      <p:sp>
        <p:nvSpPr>
          <p:cNvPr id="60" name="Google Shape;60;p1"/>
          <p:cNvSpPr/>
          <p:nvPr/>
        </p:nvSpPr>
        <p:spPr>
          <a:xfrm>
            <a:off x="793790" y="4714280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 Medium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- Nicolás Carrasco</a:t>
            </a:r>
            <a:endParaRPr b="0" i="0" sz="1750" u="none" cap="none" strike="noStrike"/>
          </a:p>
        </p:txBody>
      </p:sp>
      <p:sp>
        <p:nvSpPr>
          <p:cNvPr id="61" name="Google Shape;61;p1"/>
          <p:cNvSpPr/>
          <p:nvPr/>
        </p:nvSpPr>
        <p:spPr>
          <a:xfrm>
            <a:off x="793790" y="5332333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 Medium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- Benjamín Schindler</a:t>
            </a:r>
            <a:endParaRPr b="0" i="0" sz="1750" u="none" cap="none" strike="noStrike"/>
          </a:p>
        </p:txBody>
      </p:sp>
      <p:sp>
        <p:nvSpPr>
          <p:cNvPr id="62" name="Google Shape;62;p1"/>
          <p:cNvSpPr/>
          <p:nvPr/>
        </p:nvSpPr>
        <p:spPr>
          <a:xfrm>
            <a:off x="793790" y="5950387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 Medium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- Matías Suito</a:t>
            </a:r>
            <a:endParaRPr b="0" i="0" sz="1750" u="none" cap="none" strike="noStrike"/>
          </a:p>
        </p:txBody>
      </p:sp>
      <p:sp>
        <p:nvSpPr>
          <p:cNvPr id="63" name="Google Shape;63;p1"/>
          <p:cNvSpPr/>
          <p:nvPr/>
        </p:nvSpPr>
        <p:spPr>
          <a:xfrm>
            <a:off x="793790" y="6568440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 Medium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- Martín Urbina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0"/>
          <p:cNvSpPr/>
          <p:nvPr/>
        </p:nvSpPr>
        <p:spPr>
          <a:xfrm>
            <a:off x="2104430" y="679013"/>
            <a:ext cx="10421541" cy="481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3000"/>
              <a:buFont typeface="DM Sans SemiBold"/>
              <a:buNone/>
            </a:pPr>
            <a:r>
              <a:rPr b="0" i="0" lang="en-US" sz="3000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Propuesta Inicial de Base de Datos (Modelo Conceptual)</a:t>
            </a:r>
            <a:endParaRPr b="0" i="0" sz="3000" u="none" cap="none" strike="noStrike"/>
          </a:p>
        </p:txBody>
      </p:sp>
      <p:sp>
        <p:nvSpPr>
          <p:cNvPr id="248" name="Google Shape;248;p10"/>
          <p:cNvSpPr/>
          <p:nvPr/>
        </p:nvSpPr>
        <p:spPr>
          <a:xfrm>
            <a:off x="793790" y="1546503"/>
            <a:ext cx="13042821" cy="616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00"/>
              <a:buFont typeface="Inter Medium"/>
              <a:buNone/>
            </a:pPr>
            <a:r>
              <a:rPr b="0" i="0" lang="en-US" sz="15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Este modelo conceptual representa la estructura fundamental de nuestra base de datos, diseñada para soportar todas las funcionalidades clave del sistema de gestión de stock.</a:t>
            </a:r>
            <a:endParaRPr b="0" i="0" sz="1500" u="none" cap="none" strike="noStrike"/>
          </a:p>
        </p:txBody>
      </p:sp>
      <p:pic>
        <p:nvPicPr>
          <p:cNvPr descr="preencoded.png" id="249" name="Google Shape;24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596872"/>
            <a:ext cx="7066121" cy="4211717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0"/>
          <p:cNvSpPr/>
          <p:nvPr/>
        </p:nvSpPr>
        <p:spPr>
          <a:xfrm>
            <a:off x="9584888" y="2553533"/>
            <a:ext cx="4259223" cy="925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00"/>
              <a:buFont typeface="Inter Medium"/>
              <a:buNone/>
            </a:pPr>
            <a:r>
              <a:rPr b="0" i="0" lang="en-US" sz="15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El diseño busca una organización eficiente de los datos, clave para la </a:t>
            </a:r>
            <a:r>
              <a:rPr b="1" i="0" lang="en-US" sz="15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consistencia</a:t>
            </a:r>
            <a:r>
              <a:rPr b="0" i="0" lang="en-US" sz="15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 y </a:t>
            </a:r>
            <a:r>
              <a:rPr b="1" i="0" lang="en-US" sz="15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velocidad</a:t>
            </a:r>
            <a:r>
              <a:rPr b="0" i="0" lang="en-US" sz="15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 del sistema.</a:t>
            </a:r>
            <a:endParaRPr b="0" i="0" sz="1500" u="none" cap="none" strike="noStrike"/>
          </a:p>
        </p:txBody>
      </p:sp>
      <p:sp>
        <p:nvSpPr>
          <p:cNvPr id="251" name="Google Shape;251;p10"/>
          <p:cNvSpPr/>
          <p:nvPr/>
        </p:nvSpPr>
        <p:spPr>
          <a:xfrm>
            <a:off x="9584888" y="3652123"/>
            <a:ext cx="4259223" cy="616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00"/>
              <a:buFont typeface="Inter Medium"/>
              <a:buChar char="•"/>
            </a:pPr>
            <a:r>
              <a:rPr b="0" i="0" lang="en-US" sz="15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Entidades claras para productos, variantes y canales.</a:t>
            </a:r>
            <a:endParaRPr b="0" i="0" sz="1500" u="none" cap="none" strike="noStrike"/>
          </a:p>
        </p:txBody>
      </p:sp>
      <p:sp>
        <p:nvSpPr>
          <p:cNvPr id="252" name="Google Shape;252;p10"/>
          <p:cNvSpPr/>
          <p:nvPr/>
        </p:nvSpPr>
        <p:spPr>
          <a:xfrm>
            <a:off x="9584888" y="4336256"/>
            <a:ext cx="4259223" cy="616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00"/>
              <a:buFont typeface="Inter Medium"/>
              <a:buChar char="•"/>
            </a:pPr>
            <a:r>
              <a:rPr b="0" i="0" lang="en-US" sz="15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Relaciones definidas para asegurar la integridad referencial.</a:t>
            </a:r>
            <a:endParaRPr b="0" i="0" sz="1500" u="none" cap="none" strike="noStrike"/>
          </a:p>
        </p:txBody>
      </p:sp>
      <p:sp>
        <p:nvSpPr>
          <p:cNvPr id="253" name="Google Shape;253;p10"/>
          <p:cNvSpPr/>
          <p:nvPr/>
        </p:nvSpPr>
        <p:spPr>
          <a:xfrm>
            <a:off x="9584888" y="5020389"/>
            <a:ext cx="4259223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00"/>
              <a:buFont typeface="Inter Medium"/>
              <a:buChar char="•"/>
            </a:pPr>
            <a:r>
              <a:rPr b="0" i="0" lang="en-US" sz="15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Base para la escalabilidad futura.</a:t>
            </a:r>
            <a:endParaRPr b="0" i="0" sz="1500" u="none" cap="none" strike="noStrike"/>
          </a:p>
        </p:txBody>
      </p:sp>
      <p:sp>
        <p:nvSpPr>
          <p:cNvPr id="254" name="Google Shape;254;p10"/>
          <p:cNvSpPr/>
          <p:nvPr/>
        </p:nvSpPr>
        <p:spPr>
          <a:xfrm>
            <a:off x="793790" y="7242215"/>
            <a:ext cx="13042821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00"/>
              <a:buFont typeface="Inter Medium"/>
              <a:buNone/>
            </a:pPr>
            <a:r>
              <a:rPr b="0" i="0" lang="en-US" sz="15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Este esquema nos permitirá gestionar con precisión el inventario y sus movimientos, adaptándonos a la complejidad operativa de Old Tree.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8848832e1f_1_0"/>
          <p:cNvSpPr/>
          <p:nvPr/>
        </p:nvSpPr>
        <p:spPr>
          <a:xfrm>
            <a:off x="2104511" y="616210"/>
            <a:ext cx="10421400" cy="10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3000"/>
              <a:buFont typeface="DM Sans SemiBold"/>
              <a:buNone/>
            </a:pPr>
            <a:r>
              <a:rPr lang="en-US" sz="3900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Muchas gracias</a:t>
            </a:r>
            <a:endParaRPr b="0" i="0" sz="3900" u="none" cap="none" strike="noStrike"/>
          </a:p>
        </p:txBody>
      </p:sp>
      <p:sp>
        <p:nvSpPr>
          <p:cNvPr id="261" name="Google Shape;261;g38848832e1f_1_0"/>
          <p:cNvSpPr/>
          <p:nvPr/>
        </p:nvSpPr>
        <p:spPr>
          <a:xfrm>
            <a:off x="2104500" y="3884538"/>
            <a:ext cx="10421400" cy="10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3000"/>
              <a:buFont typeface="DM Sans SemiBold"/>
              <a:buNone/>
            </a:pPr>
            <a:r>
              <a:rPr lang="en-US" sz="3900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¿Preguntas?</a:t>
            </a:r>
            <a:endParaRPr b="0" i="0" sz="39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/>
          <p:cNvSpPr/>
          <p:nvPr/>
        </p:nvSpPr>
        <p:spPr>
          <a:xfrm>
            <a:off x="1240393" y="1576626"/>
            <a:ext cx="12149614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3550"/>
              <a:buFont typeface="DM Sans SemiBold"/>
              <a:buNone/>
            </a:pPr>
            <a:r>
              <a:rPr b="0" i="0" lang="en-US" sz="3550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El Corazón del Proyecto: Gestión de Stock para Old Tree</a:t>
            </a:r>
            <a:endParaRPr b="0" i="0" sz="3550" u="none" cap="none" strike="noStrike"/>
          </a:p>
        </p:txBody>
      </p:sp>
      <p:sp>
        <p:nvSpPr>
          <p:cNvPr id="70" name="Google Shape;70;p2"/>
          <p:cNvSpPr/>
          <p:nvPr/>
        </p:nvSpPr>
        <p:spPr>
          <a:xfrm>
            <a:off x="793790" y="2597229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 Medium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En esta etapa inicial del Capstone, presentamos nuestro enfoque para desarrollar una solución integral que optimizará la gestión de inventario de nuestro valioso cliente, Old Tree, una dinámica PyME chilena.</a:t>
            </a:r>
            <a:endParaRPr b="0" i="0" sz="1750" u="none" cap="none" strike="noStrike"/>
          </a:p>
        </p:txBody>
      </p:sp>
      <p:sp>
        <p:nvSpPr>
          <p:cNvPr id="71" name="Google Shape;71;p2"/>
          <p:cNvSpPr/>
          <p:nvPr/>
        </p:nvSpPr>
        <p:spPr>
          <a:xfrm>
            <a:off x="793790" y="3578185"/>
            <a:ext cx="6407944" cy="1730812"/>
          </a:xfrm>
          <a:prstGeom prst="roundRect">
            <a:avLst>
              <a:gd fmla="val 1966" name="adj"/>
            </a:avLst>
          </a:prstGeom>
          <a:solidFill>
            <a:srgbClr val="FFFFFF"/>
          </a:solidFill>
          <a:ln cap="flat" cmpd="sng" w="30475">
            <a:solidFill>
              <a:srgbClr val="D8D4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"/>
          <p:cNvSpPr/>
          <p:nvPr/>
        </p:nvSpPr>
        <p:spPr>
          <a:xfrm>
            <a:off x="793790" y="3578185"/>
            <a:ext cx="121920" cy="1730812"/>
          </a:xfrm>
          <a:prstGeom prst="roundRect">
            <a:avLst>
              <a:gd fmla="val 27907" name="adj"/>
            </a:avLst>
          </a:prstGeom>
          <a:solidFill>
            <a:srgbClr val="1C97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"/>
          <p:cNvSpPr/>
          <p:nvPr/>
        </p:nvSpPr>
        <p:spPr>
          <a:xfrm>
            <a:off x="1173004" y="383547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200"/>
              <a:buFont typeface="DM Sans SemiBold"/>
              <a:buNone/>
            </a:pPr>
            <a:r>
              <a:rPr b="0" i="0" lang="en-US" sz="220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Nombre Oficial</a:t>
            </a:r>
            <a:endParaRPr b="0" i="0" sz="2200" u="none" cap="none" strike="noStrike"/>
          </a:p>
        </p:txBody>
      </p:sp>
      <p:sp>
        <p:nvSpPr>
          <p:cNvPr id="74" name="Google Shape;74;p2"/>
          <p:cNvSpPr/>
          <p:nvPr/>
        </p:nvSpPr>
        <p:spPr>
          <a:xfrm>
            <a:off x="1173004" y="4325898"/>
            <a:ext cx="577143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 Medium"/>
              <a:buNone/>
            </a:pPr>
            <a:r>
              <a:rPr b="1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Sistema de Gestión y Control de Stock.</a:t>
            </a:r>
            <a:endParaRPr b="0" i="0" sz="1750" u="none" cap="none" strike="noStrike"/>
          </a:p>
        </p:txBody>
      </p:sp>
      <p:sp>
        <p:nvSpPr>
          <p:cNvPr id="75" name="Google Shape;75;p2"/>
          <p:cNvSpPr/>
          <p:nvPr/>
        </p:nvSpPr>
        <p:spPr>
          <a:xfrm>
            <a:off x="7428548" y="3578185"/>
            <a:ext cx="6408063" cy="1730812"/>
          </a:xfrm>
          <a:prstGeom prst="roundRect">
            <a:avLst>
              <a:gd fmla="val 1966" name="adj"/>
            </a:avLst>
          </a:prstGeom>
          <a:solidFill>
            <a:srgbClr val="FFFFFF"/>
          </a:solidFill>
          <a:ln cap="flat" cmpd="sng" w="30475">
            <a:solidFill>
              <a:srgbClr val="D8D4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"/>
          <p:cNvSpPr/>
          <p:nvPr/>
        </p:nvSpPr>
        <p:spPr>
          <a:xfrm>
            <a:off x="7428548" y="3578185"/>
            <a:ext cx="121920" cy="1730812"/>
          </a:xfrm>
          <a:prstGeom prst="roundRect">
            <a:avLst>
              <a:gd fmla="val 27907" name="adj"/>
            </a:avLst>
          </a:prstGeom>
          <a:solidFill>
            <a:srgbClr val="1C97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"/>
          <p:cNvSpPr/>
          <p:nvPr/>
        </p:nvSpPr>
        <p:spPr>
          <a:xfrm>
            <a:off x="7807762" y="383547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200"/>
              <a:buFont typeface="DM Sans SemiBold"/>
              <a:buNone/>
            </a:pPr>
            <a:r>
              <a:rPr b="0" i="0" lang="en-US" sz="220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Cliente Estratégico</a:t>
            </a:r>
            <a:endParaRPr b="0" i="0" sz="2200" u="none" cap="none" strike="noStrike"/>
          </a:p>
        </p:txBody>
      </p:sp>
      <p:sp>
        <p:nvSpPr>
          <p:cNvPr id="78" name="Google Shape;78;p2"/>
          <p:cNvSpPr/>
          <p:nvPr/>
        </p:nvSpPr>
        <p:spPr>
          <a:xfrm>
            <a:off x="7807762" y="4325898"/>
            <a:ext cx="577155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 Medium"/>
              <a:buNone/>
            </a:pPr>
            <a:r>
              <a:rPr b="1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Old Tree</a:t>
            </a:r>
            <a:r>
              <a:rPr b="0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, productora, vendedora y distribuidora de moda streetwear.</a:t>
            </a:r>
            <a:endParaRPr b="0" i="0" sz="1750" u="none" cap="none" strike="noStrike"/>
          </a:p>
        </p:txBody>
      </p:sp>
      <p:sp>
        <p:nvSpPr>
          <p:cNvPr id="79" name="Google Shape;79;p2"/>
          <p:cNvSpPr/>
          <p:nvPr/>
        </p:nvSpPr>
        <p:spPr>
          <a:xfrm>
            <a:off x="793790" y="5564148"/>
            <a:ext cx="130428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 Medium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Nuestro </a:t>
            </a:r>
            <a:r>
              <a:rPr b="1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objetivo principal</a:t>
            </a:r>
            <a:r>
              <a:rPr b="0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 es aplicar las competencias de Ingeniería Informática para crear una solución tecnológica a medida que aborde directamente las necesidades operativas de Old Tree, optimizando su inventario y potenciando su crecimiento.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"/>
          <p:cNvSpPr/>
          <p:nvPr/>
        </p:nvSpPr>
        <p:spPr>
          <a:xfrm>
            <a:off x="3620453" y="952976"/>
            <a:ext cx="7389495" cy="368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2300"/>
              <a:buFont typeface="DM Sans SemiBold"/>
              <a:buNone/>
            </a:pPr>
            <a:r>
              <a:rPr b="0" i="0" lang="en-US" sz="2300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Problemática Actual: Inventario Manual e Ineficiente</a:t>
            </a:r>
            <a:endParaRPr b="0" i="0" sz="2300" u="none" cap="none" strike="noStrike"/>
          </a:p>
        </p:txBody>
      </p:sp>
      <p:sp>
        <p:nvSpPr>
          <p:cNvPr id="86" name="Google Shape;86;p3"/>
          <p:cNvSpPr/>
          <p:nvPr/>
        </p:nvSpPr>
        <p:spPr>
          <a:xfrm>
            <a:off x="793790" y="1620083"/>
            <a:ext cx="6341626" cy="707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150"/>
              <a:buFont typeface="Inter Medium"/>
              <a:buNone/>
            </a:pPr>
            <a:r>
              <a:rPr b="0" i="0" lang="en-US" sz="11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Actualmente, Old Tree consolida su inventario de cuatro canales de venta (tienda física, web, Mercado Libre, B2B) de forma </a:t>
            </a:r>
            <a:r>
              <a:rPr b="1" i="0" lang="en-US" sz="11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completamente manual</a:t>
            </a:r>
            <a:r>
              <a:rPr b="0" i="0" lang="en-US" sz="11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 en una planilla Excel, actualizándola solo una vez al día. Este proceso genera una serie de desafíos críticos:</a:t>
            </a:r>
            <a:endParaRPr b="0" i="0" sz="1150" u="none" cap="none" strike="noStrike"/>
          </a:p>
        </p:txBody>
      </p:sp>
      <p:sp>
        <p:nvSpPr>
          <p:cNvPr id="87" name="Google Shape;87;p3"/>
          <p:cNvSpPr/>
          <p:nvPr/>
        </p:nvSpPr>
        <p:spPr>
          <a:xfrm>
            <a:off x="793790" y="2493169"/>
            <a:ext cx="6341626" cy="938808"/>
          </a:xfrm>
          <a:prstGeom prst="roundRect">
            <a:avLst>
              <a:gd fmla="val 2356" name="adj"/>
            </a:avLst>
          </a:prstGeom>
          <a:solidFill>
            <a:srgbClr val="FFFFFF"/>
          </a:solidFill>
          <a:ln cap="flat" cmpd="sng" w="15225">
            <a:solidFill>
              <a:srgbClr val="F444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3"/>
          <p:cNvSpPr/>
          <p:nvPr/>
        </p:nvSpPr>
        <p:spPr>
          <a:xfrm>
            <a:off x="793790" y="2493169"/>
            <a:ext cx="60960" cy="938808"/>
          </a:xfrm>
          <a:prstGeom prst="roundRect">
            <a:avLst>
              <a:gd fmla="val 36279" name="adj"/>
            </a:avLst>
          </a:prstGeom>
          <a:solidFill>
            <a:srgbClr val="F444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3"/>
          <p:cNvSpPr/>
          <p:nvPr/>
        </p:nvSpPr>
        <p:spPr>
          <a:xfrm>
            <a:off x="1017389" y="2655808"/>
            <a:ext cx="1842968" cy="230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50"/>
              <a:buFont typeface="DM Sans SemiBold"/>
              <a:buNone/>
            </a:pPr>
            <a:r>
              <a:rPr b="0" i="0" lang="en-US" sz="145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Errores Constantes</a:t>
            </a:r>
            <a:endParaRPr b="0" i="0" sz="1450" u="none" cap="none" strike="noStrike"/>
          </a:p>
        </p:txBody>
      </p:sp>
      <p:sp>
        <p:nvSpPr>
          <p:cNvPr id="90" name="Google Shape;90;p3"/>
          <p:cNvSpPr/>
          <p:nvPr/>
        </p:nvSpPr>
        <p:spPr>
          <a:xfrm>
            <a:off x="1017389" y="3033593"/>
            <a:ext cx="5955387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150"/>
              <a:buFont typeface="Inter Medium"/>
              <a:buNone/>
            </a:pPr>
            <a:r>
              <a:rPr b="0" i="0" lang="en-US" sz="11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La digitación manual es </a:t>
            </a:r>
            <a:r>
              <a:rPr b="1" i="0" lang="en-US" sz="11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propensa a inconsistencias</a:t>
            </a:r>
            <a:r>
              <a:rPr b="0" i="0" lang="en-US" sz="11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 y datos erróneos.</a:t>
            </a:r>
            <a:endParaRPr b="0" i="0" sz="1150" u="none" cap="none" strike="noStrike"/>
          </a:p>
        </p:txBody>
      </p:sp>
      <p:sp>
        <p:nvSpPr>
          <p:cNvPr id="91" name="Google Shape;91;p3"/>
          <p:cNvSpPr/>
          <p:nvPr/>
        </p:nvSpPr>
        <p:spPr>
          <a:xfrm>
            <a:off x="793790" y="3579376"/>
            <a:ext cx="6341626" cy="938808"/>
          </a:xfrm>
          <a:prstGeom prst="roundRect">
            <a:avLst>
              <a:gd fmla="val 2356" name="adj"/>
            </a:avLst>
          </a:prstGeom>
          <a:solidFill>
            <a:srgbClr val="FFFFFF"/>
          </a:solidFill>
          <a:ln cap="flat" cmpd="sng" w="15225">
            <a:solidFill>
              <a:srgbClr val="F444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"/>
          <p:cNvSpPr/>
          <p:nvPr/>
        </p:nvSpPr>
        <p:spPr>
          <a:xfrm>
            <a:off x="793790" y="3579376"/>
            <a:ext cx="60960" cy="938808"/>
          </a:xfrm>
          <a:prstGeom prst="roundRect">
            <a:avLst>
              <a:gd fmla="val 36279" name="adj"/>
            </a:avLst>
          </a:prstGeom>
          <a:solidFill>
            <a:srgbClr val="F444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3"/>
          <p:cNvSpPr/>
          <p:nvPr/>
        </p:nvSpPr>
        <p:spPr>
          <a:xfrm>
            <a:off x="1017389" y="3742015"/>
            <a:ext cx="2090738" cy="230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50"/>
              <a:buFont typeface="DM Sans SemiBold"/>
              <a:buNone/>
            </a:pPr>
            <a:r>
              <a:rPr b="0" i="0" lang="en-US" sz="145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Desfase de Información</a:t>
            </a:r>
            <a:endParaRPr b="0" i="0" sz="1450" u="none" cap="none" strike="noStrike"/>
          </a:p>
        </p:txBody>
      </p:sp>
      <p:sp>
        <p:nvSpPr>
          <p:cNvPr id="94" name="Google Shape;94;p3"/>
          <p:cNvSpPr/>
          <p:nvPr/>
        </p:nvSpPr>
        <p:spPr>
          <a:xfrm>
            <a:off x="1017389" y="4119801"/>
            <a:ext cx="5955387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150"/>
              <a:buFont typeface="Inter Medium"/>
              <a:buNone/>
            </a:pPr>
            <a:r>
              <a:rPr b="0" i="0" lang="en-US" sz="11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El stock </a:t>
            </a:r>
            <a:r>
              <a:rPr b="1" i="0" lang="en-US" sz="11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no se actualiza en tiempo real</a:t>
            </a:r>
            <a:r>
              <a:rPr b="0" i="0" lang="en-US" sz="11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, generando información desactualizada.</a:t>
            </a:r>
            <a:endParaRPr b="0" i="0" sz="1150" u="none" cap="none" strike="noStrike"/>
          </a:p>
        </p:txBody>
      </p:sp>
      <p:sp>
        <p:nvSpPr>
          <p:cNvPr id="95" name="Google Shape;95;p3"/>
          <p:cNvSpPr/>
          <p:nvPr/>
        </p:nvSpPr>
        <p:spPr>
          <a:xfrm>
            <a:off x="793790" y="4684038"/>
            <a:ext cx="6341626" cy="938808"/>
          </a:xfrm>
          <a:prstGeom prst="roundRect">
            <a:avLst>
              <a:gd fmla="val 2356" name="adj"/>
            </a:avLst>
          </a:prstGeom>
          <a:solidFill>
            <a:srgbClr val="FFFFFF"/>
          </a:solidFill>
          <a:ln cap="flat" cmpd="sng" w="15225">
            <a:solidFill>
              <a:srgbClr val="910D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"/>
          <p:cNvSpPr/>
          <p:nvPr/>
        </p:nvSpPr>
        <p:spPr>
          <a:xfrm>
            <a:off x="793790" y="4684038"/>
            <a:ext cx="60960" cy="938808"/>
          </a:xfrm>
          <a:prstGeom prst="roundRect">
            <a:avLst>
              <a:gd fmla="val 36279" name="adj"/>
            </a:avLst>
          </a:prstGeom>
          <a:solidFill>
            <a:srgbClr val="910D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"/>
          <p:cNvSpPr/>
          <p:nvPr/>
        </p:nvSpPr>
        <p:spPr>
          <a:xfrm>
            <a:off x="1017389" y="4846677"/>
            <a:ext cx="1842968" cy="230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50"/>
              <a:buFont typeface="DM Sans SemiBold"/>
              <a:buNone/>
            </a:pPr>
            <a:r>
              <a:rPr b="0" i="0" lang="en-US" sz="145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Quiebres de Stock</a:t>
            </a:r>
            <a:endParaRPr b="0" i="0" sz="1450" u="none" cap="none" strike="noStrike"/>
          </a:p>
        </p:txBody>
      </p:sp>
      <p:sp>
        <p:nvSpPr>
          <p:cNvPr id="98" name="Google Shape;98;p3"/>
          <p:cNvSpPr/>
          <p:nvPr/>
        </p:nvSpPr>
        <p:spPr>
          <a:xfrm>
            <a:off x="1017389" y="5224463"/>
            <a:ext cx="5955387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150"/>
              <a:buFont typeface="Inter Medium"/>
              <a:buNone/>
            </a:pPr>
            <a:r>
              <a:rPr b="0" i="0" lang="en-US" sz="11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Productos que figuran disponibles, pero no lo están, frustrando a los clientes.</a:t>
            </a:r>
            <a:endParaRPr b="0" i="0" sz="1150" u="none" cap="none" strike="noStrike"/>
          </a:p>
        </p:txBody>
      </p:sp>
      <p:sp>
        <p:nvSpPr>
          <p:cNvPr id="99" name="Google Shape;99;p3"/>
          <p:cNvSpPr/>
          <p:nvPr/>
        </p:nvSpPr>
        <p:spPr>
          <a:xfrm>
            <a:off x="793790" y="5770245"/>
            <a:ext cx="6341626" cy="938808"/>
          </a:xfrm>
          <a:prstGeom prst="roundRect">
            <a:avLst>
              <a:gd fmla="val 2356" name="adj"/>
            </a:avLst>
          </a:prstGeom>
          <a:solidFill>
            <a:srgbClr val="FFFFFF"/>
          </a:solidFill>
          <a:ln cap="flat" cmpd="sng" w="15225">
            <a:solidFill>
              <a:srgbClr val="910D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"/>
          <p:cNvSpPr/>
          <p:nvPr/>
        </p:nvSpPr>
        <p:spPr>
          <a:xfrm>
            <a:off x="793790" y="5770245"/>
            <a:ext cx="60960" cy="938808"/>
          </a:xfrm>
          <a:prstGeom prst="roundRect">
            <a:avLst>
              <a:gd fmla="val 36279" name="adj"/>
            </a:avLst>
          </a:prstGeom>
          <a:solidFill>
            <a:srgbClr val="910D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"/>
          <p:cNvSpPr/>
          <p:nvPr/>
        </p:nvSpPr>
        <p:spPr>
          <a:xfrm>
            <a:off x="1017389" y="5932884"/>
            <a:ext cx="1949291" cy="230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50"/>
              <a:buFont typeface="DM Sans SemiBold"/>
              <a:buNone/>
            </a:pPr>
            <a:r>
              <a:rPr b="0" i="0" lang="en-US" sz="145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Ineficiencia Operativa</a:t>
            </a:r>
            <a:endParaRPr b="0" i="0" sz="1450" u="none" cap="none" strike="noStrike"/>
          </a:p>
        </p:txBody>
      </p:sp>
      <p:sp>
        <p:nvSpPr>
          <p:cNvPr id="102" name="Google Shape;102;p3"/>
          <p:cNvSpPr/>
          <p:nvPr/>
        </p:nvSpPr>
        <p:spPr>
          <a:xfrm>
            <a:off x="1017389" y="6310670"/>
            <a:ext cx="5955387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150"/>
              <a:buFont typeface="Inter Medium"/>
              <a:buNone/>
            </a:pPr>
            <a:r>
              <a:rPr b="0" i="0" lang="en-US" sz="11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El personal invierte tiempo valioso en tareas repetitivas y sin valor agregado.</a:t>
            </a:r>
            <a:endParaRPr b="0" i="0" sz="1150" u="none" cap="none" strike="noStrike"/>
          </a:p>
        </p:txBody>
      </p:sp>
      <p:pic>
        <p:nvPicPr>
          <p:cNvPr descr="preencoded.png" id="103" name="Google Shape;10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2386" y="1653302"/>
            <a:ext cx="4121944" cy="412194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"/>
          <p:cNvSpPr/>
          <p:nvPr/>
        </p:nvSpPr>
        <p:spPr>
          <a:xfrm>
            <a:off x="7502604" y="5941100"/>
            <a:ext cx="6341626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SzPts val="1150"/>
              <a:buFont typeface="Arial"/>
              <a:buNone/>
            </a:pPr>
            <a:r>
              <a:t/>
            </a:r>
            <a:endParaRPr b="0" i="0" sz="1150" u="none" cap="none" strike="noStrike"/>
          </a:p>
        </p:txBody>
      </p:sp>
      <p:sp>
        <p:nvSpPr>
          <p:cNvPr id="105" name="Google Shape;105;p3"/>
          <p:cNvSpPr/>
          <p:nvPr/>
        </p:nvSpPr>
        <p:spPr>
          <a:xfrm>
            <a:off x="793790" y="7040761"/>
            <a:ext cx="13042821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150"/>
              <a:buFont typeface="Inter Medium"/>
              <a:buNone/>
            </a:pPr>
            <a:r>
              <a:rPr b="0" i="0" lang="en-US" sz="11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Estas falencias impactan directamente en la </a:t>
            </a:r>
            <a:r>
              <a:rPr b="1" i="0" lang="en-US" sz="11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pérdida de ventas</a:t>
            </a:r>
            <a:r>
              <a:rPr b="0" i="0" lang="en-US" sz="11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 y en la </a:t>
            </a:r>
            <a:r>
              <a:rPr b="1" i="0" lang="en-US" sz="11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reputación de la marca</a:t>
            </a:r>
            <a:r>
              <a:rPr b="0" i="0" lang="en-US" sz="11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, afectando la experiencia del cliente y la eficiencia del negocio.</a:t>
            </a:r>
            <a:endParaRPr b="0" i="0" sz="11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/>
          <p:nvPr/>
        </p:nvSpPr>
        <p:spPr>
          <a:xfrm>
            <a:off x="2420303" y="697111"/>
            <a:ext cx="9789795" cy="5387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73"/>
              </a:lnSpc>
              <a:spcBef>
                <a:spcPts val="0"/>
              </a:spcBef>
              <a:spcAft>
                <a:spcPts val="0"/>
              </a:spcAft>
              <a:buClr>
                <a:srgbClr val="1C9770"/>
              </a:buClr>
              <a:buSzPts val="3350"/>
              <a:buFont typeface="DM Sans SemiBold"/>
              <a:buNone/>
            </a:pPr>
            <a:r>
              <a:rPr b="0" i="0" lang="en-US" sz="3350" u="none" cap="none" strike="noStrike">
                <a:solidFill>
                  <a:srgbClr val="1C9770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Nuestra Solución: Plataforma Web Centralizada</a:t>
            </a:r>
            <a:endParaRPr b="0" i="0" sz="3350" u="none" cap="none" strike="noStrike"/>
          </a:p>
        </p:txBody>
      </p:sp>
      <p:sp>
        <p:nvSpPr>
          <p:cNvPr id="112" name="Google Shape;112;p4"/>
          <p:cNvSpPr/>
          <p:nvPr/>
        </p:nvSpPr>
        <p:spPr>
          <a:xfrm>
            <a:off x="793790" y="1478280"/>
            <a:ext cx="13042821" cy="689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650"/>
              <a:buFont typeface="Inter Medium"/>
              <a:buNone/>
            </a:pPr>
            <a:r>
              <a:rPr b="0" i="0" lang="en-US" sz="16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Proponemos el desarrollo de una robusta plataforma web interna para centralizar y optimizar la gestión de inventario de Old Tree.</a:t>
            </a:r>
            <a:endParaRPr b="0" i="0" sz="1650" u="none" cap="none" strike="noStrike"/>
          </a:p>
        </p:txBody>
      </p:sp>
      <p:sp>
        <p:nvSpPr>
          <p:cNvPr id="113" name="Google Shape;113;p4"/>
          <p:cNvSpPr/>
          <p:nvPr/>
        </p:nvSpPr>
        <p:spPr>
          <a:xfrm>
            <a:off x="793790" y="2410301"/>
            <a:ext cx="13042821" cy="1586151"/>
          </a:xfrm>
          <a:prstGeom prst="roundRect">
            <a:avLst>
              <a:gd fmla="val 2038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4"/>
          <p:cNvSpPr/>
          <p:nvPr/>
        </p:nvSpPr>
        <p:spPr>
          <a:xfrm>
            <a:off x="793790" y="2410301"/>
            <a:ext cx="6521410" cy="1586151"/>
          </a:xfrm>
          <a:prstGeom prst="roundRect">
            <a:avLst>
              <a:gd fmla="val 2038" name="adj"/>
            </a:avLst>
          </a:prstGeom>
          <a:solidFill>
            <a:srgbClr val="1C97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4"/>
          <p:cNvSpPr/>
          <p:nvPr/>
        </p:nvSpPr>
        <p:spPr>
          <a:xfrm>
            <a:off x="1009174" y="2625685"/>
            <a:ext cx="2693551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DM Sans SemiBold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Concepto Principal</a:t>
            </a:r>
            <a:endParaRPr b="0" i="0" sz="2100" u="none" cap="none" strike="noStrike"/>
          </a:p>
        </p:txBody>
      </p:sp>
      <p:sp>
        <p:nvSpPr>
          <p:cNvPr id="116" name="Google Shape;116;p4"/>
          <p:cNvSpPr/>
          <p:nvPr/>
        </p:nvSpPr>
        <p:spPr>
          <a:xfrm>
            <a:off x="1009174" y="3091458"/>
            <a:ext cx="5767387" cy="689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Inter Medium"/>
              <a:buNone/>
            </a:pPr>
            <a:r>
              <a:rPr b="0" i="0" lang="en-US" sz="1650" u="none" cap="none" strike="noStrik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Desarrollo de una </a:t>
            </a:r>
            <a:r>
              <a:rPr b="1" i="0" lang="en-US" sz="1650" u="none" cap="none" strike="noStrik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plataforma web interna</a:t>
            </a:r>
            <a:r>
              <a:rPr b="0" i="0" lang="en-US" sz="1650" u="none" cap="none" strike="noStrik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 para centralizar la gestión de inventario de Old Tree.</a:t>
            </a:r>
            <a:endParaRPr b="0" i="0" sz="1650" u="none" cap="none" strike="noStrike"/>
          </a:p>
        </p:txBody>
      </p:sp>
      <p:sp>
        <p:nvSpPr>
          <p:cNvPr id="117" name="Google Shape;117;p4"/>
          <p:cNvSpPr/>
          <p:nvPr/>
        </p:nvSpPr>
        <p:spPr>
          <a:xfrm>
            <a:off x="7315200" y="2410301"/>
            <a:ext cx="6521410" cy="1586151"/>
          </a:xfrm>
          <a:prstGeom prst="rect">
            <a:avLst/>
          </a:prstGeom>
          <a:solidFill>
            <a:srgbClr val="1C97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"/>
          <p:cNvSpPr/>
          <p:nvPr/>
        </p:nvSpPr>
        <p:spPr>
          <a:xfrm>
            <a:off x="7315200" y="2410301"/>
            <a:ext cx="30480" cy="1586151"/>
          </a:xfrm>
          <a:prstGeom prst="roundRect">
            <a:avLst>
              <a:gd fmla="val 106046" name="adj"/>
            </a:avLst>
          </a:prstGeom>
          <a:solidFill>
            <a:srgbClr val="35B0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"/>
          <p:cNvSpPr/>
          <p:nvPr/>
        </p:nvSpPr>
        <p:spPr>
          <a:xfrm>
            <a:off x="7853839" y="2625685"/>
            <a:ext cx="2693551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DM Sans SemiBold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Objetivo Central</a:t>
            </a:r>
            <a:endParaRPr b="0" i="0" sz="2100" u="none" cap="none" strike="noStrike"/>
          </a:p>
        </p:txBody>
      </p:sp>
      <p:sp>
        <p:nvSpPr>
          <p:cNvPr id="120" name="Google Shape;120;p4"/>
          <p:cNvSpPr/>
          <p:nvPr/>
        </p:nvSpPr>
        <p:spPr>
          <a:xfrm>
            <a:off x="7853839" y="3091458"/>
            <a:ext cx="5767387" cy="689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Inter Medium"/>
              <a:buNone/>
            </a:pPr>
            <a:r>
              <a:rPr b="0" i="0" lang="en-US" sz="1650" u="none" cap="none" strike="noStrik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Establecer el sistema como la </a:t>
            </a:r>
            <a:r>
              <a:rPr b="1" i="0" lang="en-US" sz="1650" u="none" cap="none" strike="noStrik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Fuente Única de la Verdad</a:t>
            </a:r>
            <a:r>
              <a:rPr b="0" i="0" lang="en-US" sz="1650" u="none" cap="none" strike="noStrik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 (Single Source of Truth) para el stock.</a:t>
            </a:r>
            <a:endParaRPr b="0" i="0" sz="1650" u="none" cap="none" strike="noStrike"/>
          </a:p>
        </p:txBody>
      </p:sp>
      <p:sp>
        <p:nvSpPr>
          <p:cNvPr id="121" name="Google Shape;121;p4"/>
          <p:cNvSpPr/>
          <p:nvPr/>
        </p:nvSpPr>
        <p:spPr>
          <a:xfrm>
            <a:off x="7045881" y="2934057"/>
            <a:ext cx="538639" cy="538639"/>
          </a:xfrm>
          <a:prstGeom prst="roundRect">
            <a:avLst>
              <a:gd fmla="val 6001" name="adj"/>
            </a:avLst>
          </a:prstGeom>
          <a:solidFill>
            <a:srgbClr val="FFFFFF"/>
          </a:solidFill>
          <a:ln cap="flat" cmpd="sng" w="30475">
            <a:solidFill>
              <a:srgbClr val="35B0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2" name="Google Shape;12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0540" y="3035022"/>
            <a:ext cx="269319" cy="3365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3" name="Google Shape;12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4633" y="4205049"/>
            <a:ext cx="323136" cy="40397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"/>
          <p:cNvSpPr/>
          <p:nvPr/>
        </p:nvSpPr>
        <p:spPr>
          <a:xfrm>
            <a:off x="1493996" y="4238863"/>
            <a:ext cx="3391495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100"/>
              <a:buFont typeface="DM Sans SemiBold"/>
              <a:buNone/>
            </a:pPr>
            <a:r>
              <a:rPr b="0" i="0" lang="en-US" sz="210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Visibilidad en Tiempo Real</a:t>
            </a:r>
            <a:endParaRPr b="0" i="0" sz="2100" u="none" cap="none" strike="noStrike"/>
          </a:p>
        </p:txBody>
      </p:sp>
      <p:sp>
        <p:nvSpPr>
          <p:cNvPr id="125" name="Google Shape;125;p4"/>
          <p:cNvSpPr/>
          <p:nvPr/>
        </p:nvSpPr>
        <p:spPr>
          <a:xfrm>
            <a:off x="1493996" y="4704636"/>
            <a:ext cx="12342614" cy="3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650"/>
              <a:buFont typeface="Inter Medium"/>
              <a:buNone/>
            </a:pPr>
            <a:r>
              <a:rPr b="0" i="0" lang="en-US" sz="16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Reflejar existencias exactas y actualizadas de todos los productos en todo momento.</a:t>
            </a:r>
            <a:endParaRPr b="0" i="0" sz="1650" u="none" cap="none" strike="noStrike"/>
          </a:p>
        </p:txBody>
      </p:sp>
      <p:pic>
        <p:nvPicPr>
          <p:cNvPr descr="preencoded.png" id="126" name="Google Shape;12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4633" y="5446514"/>
            <a:ext cx="323136" cy="40397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4"/>
          <p:cNvSpPr/>
          <p:nvPr/>
        </p:nvSpPr>
        <p:spPr>
          <a:xfrm>
            <a:off x="1493996" y="5480328"/>
            <a:ext cx="3099316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100"/>
              <a:buFont typeface="DM Sans SemiBold"/>
              <a:buNone/>
            </a:pPr>
            <a:r>
              <a:rPr b="0" i="0" lang="en-US" sz="210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Automatización Integral</a:t>
            </a:r>
            <a:endParaRPr b="0" i="0" sz="2100" u="none" cap="none" strike="noStrike"/>
          </a:p>
        </p:txBody>
      </p:sp>
      <p:sp>
        <p:nvSpPr>
          <p:cNvPr id="128" name="Google Shape;128;p4"/>
          <p:cNvSpPr/>
          <p:nvPr/>
        </p:nvSpPr>
        <p:spPr>
          <a:xfrm>
            <a:off x="1493996" y="5946100"/>
            <a:ext cx="12342614" cy="3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650"/>
              <a:buFont typeface="Inter Medium"/>
              <a:buNone/>
            </a:pPr>
            <a:r>
              <a:rPr b="0" i="0" lang="en-US" sz="16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Eliminar la dependencia de procesos manuales y el uso de planillas de cálculo.</a:t>
            </a:r>
            <a:endParaRPr b="0" i="0" sz="1650" u="none" cap="none" strike="noStrike"/>
          </a:p>
        </p:txBody>
      </p:sp>
      <p:pic>
        <p:nvPicPr>
          <p:cNvPr descr="preencoded.png" id="129" name="Google Shape;12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4633" y="6687979"/>
            <a:ext cx="323136" cy="40397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4"/>
          <p:cNvSpPr/>
          <p:nvPr/>
        </p:nvSpPr>
        <p:spPr>
          <a:xfrm>
            <a:off x="1493996" y="6721793"/>
            <a:ext cx="2950488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100"/>
              <a:buFont typeface="DM Sans SemiBold"/>
              <a:buNone/>
            </a:pPr>
            <a:r>
              <a:rPr b="0" i="0" lang="en-US" sz="210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Decisiones Informadas</a:t>
            </a:r>
            <a:endParaRPr b="0" i="0" sz="2100" u="none" cap="none" strike="noStrike"/>
          </a:p>
        </p:txBody>
      </p:sp>
      <p:sp>
        <p:nvSpPr>
          <p:cNvPr id="131" name="Google Shape;131;p4"/>
          <p:cNvSpPr/>
          <p:nvPr/>
        </p:nvSpPr>
        <p:spPr>
          <a:xfrm>
            <a:off x="1493996" y="7187565"/>
            <a:ext cx="12342614" cy="3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650"/>
              <a:buFont typeface="Inter Medium"/>
              <a:buNone/>
            </a:pPr>
            <a:r>
              <a:rPr b="0" i="0" lang="en-US" sz="16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Proveer datos confiables para una gestión estratégica de ventas y operaciones.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7" name="Google Shape;13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5"/>
          <p:cNvSpPr/>
          <p:nvPr/>
        </p:nvSpPr>
        <p:spPr>
          <a:xfrm>
            <a:off x="1606564" y="534759"/>
            <a:ext cx="59901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2500"/>
              <a:buFont typeface="DM Sans SemiBold"/>
              <a:buNone/>
            </a:pPr>
            <a:r>
              <a:rPr b="0" i="0" lang="en-US" sz="2500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Funcionalidades Clave de la Plataforma</a:t>
            </a:r>
            <a:endParaRPr b="0" i="0" sz="2500" u="none" cap="none" strike="noStrike"/>
          </a:p>
        </p:txBody>
      </p:sp>
      <p:sp>
        <p:nvSpPr>
          <p:cNvPr id="139" name="Google Shape;139;p5"/>
          <p:cNvSpPr/>
          <p:nvPr/>
        </p:nvSpPr>
        <p:spPr>
          <a:xfrm>
            <a:off x="882840" y="1617713"/>
            <a:ext cx="75564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250"/>
              <a:buFont typeface="Inter Medium"/>
              <a:buNone/>
            </a:pPr>
            <a:r>
              <a:rPr b="0" i="0" lang="en-US" sz="12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Nuestro sistema está diseñado para empoderar a los usuarios autorizados con las siguientes capacidades:</a:t>
            </a:r>
            <a:endParaRPr b="0" i="0" sz="1250" u="none" cap="none" strike="noStrike"/>
          </a:p>
        </p:txBody>
      </p:sp>
      <p:pic>
        <p:nvPicPr>
          <p:cNvPr descr="preencoded.png" id="140" name="Google Shape;14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2351484"/>
            <a:ext cx="158710" cy="19835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"/>
          <p:cNvSpPr/>
          <p:nvPr/>
        </p:nvSpPr>
        <p:spPr>
          <a:xfrm>
            <a:off x="793790" y="2598301"/>
            <a:ext cx="3584615" cy="22860"/>
          </a:xfrm>
          <a:prstGeom prst="rect">
            <a:avLst/>
          </a:prstGeom>
          <a:solidFill>
            <a:srgbClr val="1C97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5"/>
          <p:cNvSpPr/>
          <p:nvPr/>
        </p:nvSpPr>
        <p:spPr>
          <a:xfrm>
            <a:off x="793790" y="2723317"/>
            <a:ext cx="1984653" cy="248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50"/>
              <a:buFont typeface="DM Sans SemiBold"/>
              <a:buNone/>
            </a:pPr>
            <a:r>
              <a:rPr b="0" i="0" lang="en-US" sz="155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Gestión de Usuarios</a:t>
            </a:r>
            <a:endParaRPr b="0" i="0" sz="1550" u="none" cap="none" strike="noStrike"/>
          </a:p>
        </p:txBody>
      </p:sp>
      <p:sp>
        <p:nvSpPr>
          <p:cNvPr id="143" name="Google Shape;143;p5"/>
          <p:cNvSpPr/>
          <p:nvPr/>
        </p:nvSpPr>
        <p:spPr>
          <a:xfrm>
            <a:off x="793790" y="3130034"/>
            <a:ext cx="3584615" cy="508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250"/>
              <a:buFont typeface="Inter Medium"/>
              <a:buNone/>
            </a:pPr>
            <a:r>
              <a:rPr b="0" i="0" lang="en-US" sz="12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Módulo de autenticación basado en roles (administrador, editor, visualizador).</a:t>
            </a:r>
            <a:endParaRPr b="0" i="0" sz="1250" u="none" cap="none" strike="noStrike"/>
          </a:p>
        </p:txBody>
      </p:sp>
      <p:pic>
        <p:nvPicPr>
          <p:cNvPr descr="preencoded.png" id="144" name="Google Shape;14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3915966"/>
            <a:ext cx="158710" cy="19835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"/>
          <p:cNvSpPr/>
          <p:nvPr/>
        </p:nvSpPr>
        <p:spPr>
          <a:xfrm>
            <a:off x="793790" y="4162782"/>
            <a:ext cx="3584615" cy="22860"/>
          </a:xfrm>
          <a:prstGeom prst="rect">
            <a:avLst/>
          </a:prstGeom>
          <a:solidFill>
            <a:srgbClr val="1C97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5"/>
          <p:cNvSpPr/>
          <p:nvPr/>
        </p:nvSpPr>
        <p:spPr>
          <a:xfrm>
            <a:off x="793790" y="4287798"/>
            <a:ext cx="2140387" cy="248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50"/>
              <a:buFont typeface="DM Sans SemiBold"/>
              <a:buNone/>
            </a:pPr>
            <a:r>
              <a:rPr b="0" i="0" lang="en-US" sz="155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Visualización de Stock</a:t>
            </a:r>
            <a:endParaRPr b="0" i="0" sz="1550" u="none" cap="none" strike="noStrike"/>
          </a:p>
        </p:txBody>
      </p:sp>
      <p:sp>
        <p:nvSpPr>
          <p:cNvPr id="147" name="Google Shape;147;p5"/>
          <p:cNvSpPr/>
          <p:nvPr/>
        </p:nvSpPr>
        <p:spPr>
          <a:xfrm>
            <a:off x="793790" y="4694515"/>
            <a:ext cx="3584615" cy="508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250"/>
              <a:buFont typeface="Inter Medium"/>
              <a:buNone/>
            </a:pPr>
            <a:r>
              <a:rPr b="0" i="0" lang="en-US" sz="12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Interfaz intuitiva para ver y filtrar el inventario por modelo, talla y variante.</a:t>
            </a:r>
            <a:endParaRPr b="0" i="0" sz="1250" u="none" cap="none" strike="noStrike"/>
          </a:p>
        </p:txBody>
      </p:sp>
      <p:pic>
        <p:nvPicPr>
          <p:cNvPr descr="preencoded.png" id="148" name="Google Shape;148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790" y="5480447"/>
            <a:ext cx="158710" cy="19835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5"/>
          <p:cNvSpPr/>
          <p:nvPr/>
        </p:nvSpPr>
        <p:spPr>
          <a:xfrm>
            <a:off x="793790" y="5727263"/>
            <a:ext cx="3584615" cy="22860"/>
          </a:xfrm>
          <a:prstGeom prst="rect">
            <a:avLst/>
          </a:prstGeom>
          <a:solidFill>
            <a:srgbClr val="1C97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5"/>
          <p:cNvSpPr/>
          <p:nvPr/>
        </p:nvSpPr>
        <p:spPr>
          <a:xfrm>
            <a:off x="793790" y="5852279"/>
            <a:ext cx="1984653" cy="248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50"/>
              <a:buFont typeface="DM Sans SemiBold"/>
              <a:buNone/>
            </a:pPr>
            <a:r>
              <a:rPr b="0" i="0" lang="en-US" sz="155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Registro de Ventas</a:t>
            </a:r>
            <a:endParaRPr b="0" i="0" sz="1550" u="none" cap="none" strike="noStrike"/>
          </a:p>
        </p:txBody>
      </p:sp>
      <p:sp>
        <p:nvSpPr>
          <p:cNvPr id="151" name="Google Shape;151;p5"/>
          <p:cNvSpPr/>
          <p:nvPr/>
        </p:nvSpPr>
        <p:spPr>
          <a:xfrm>
            <a:off x="793790" y="6258997"/>
            <a:ext cx="3584615" cy="508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250"/>
              <a:buFont typeface="Inter Medium"/>
              <a:buNone/>
            </a:pPr>
            <a:r>
              <a:rPr b="0" i="0" lang="en-US" sz="12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Formularios dedicados para ingresar ventas de canales no automatizados (tienda física, B2B).</a:t>
            </a:r>
            <a:endParaRPr b="0" i="0" sz="1250" u="none" cap="none" strike="noStrike"/>
          </a:p>
        </p:txBody>
      </p:sp>
      <p:pic>
        <p:nvPicPr>
          <p:cNvPr descr="preencoded.png" id="152" name="Google Shape;152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73216" y="2351484"/>
            <a:ext cx="158710" cy="198358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5"/>
          <p:cNvSpPr/>
          <p:nvPr/>
        </p:nvSpPr>
        <p:spPr>
          <a:xfrm>
            <a:off x="4773216" y="2598301"/>
            <a:ext cx="3584615" cy="22860"/>
          </a:xfrm>
          <a:prstGeom prst="rect">
            <a:avLst/>
          </a:prstGeom>
          <a:solidFill>
            <a:srgbClr val="1C97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5"/>
          <p:cNvSpPr/>
          <p:nvPr/>
        </p:nvSpPr>
        <p:spPr>
          <a:xfrm>
            <a:off x="4773216" y="2723317"/>
            <a:ext cx="2179796" cy="248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50"/>
              <a:buFont typeface="DM Sans SemiBold"/>
              <a:buNone/>
            </a:pPr>
            <a:r>
              <a:rPr b="0" i="0" lang="en-US" sz="155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Actualización de Stock</a:t>
            </a:r>
            <a:endParaRPr b="0" i="0" sz="1550" u="none" cap="none" strike="noStrike"/>
          </a:p>
        </p:txBody>
      </p:sp>
      <p:sp>
        <p:nvSpPr>
          <p:cNvPr id="155" name="Google Shape;155;p5"/>
          <p:cNvSpPr/>
          <p:nvPr/>
        </p:nvSpPr>
        <p:spPr>
          <a:xfrm>
            <a:off x="4773216" y="3130034"/>
            <a:ext cx="3584615" cy="508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250"/>
              <a:buFont typeface="Inter Medium"/>
              <a:buNone/>
            </a:pPr>
            <a:r>
              <a:rPr b="0" i="0" lang="en-US" sz="12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Funcionalidad para realizar ajustes manuales del inventario de manera rápida y precisa.</a:t>
            </a:r>
            <a:endParaRPr b="0" i="0" sz="1250" u="none" cap="none" strike="noStrike"/>
          </a:p>
        </p:txBody>
      </p:sp>
      <p:pic>
        <p:nvPicPr>
          <p:cNvPr descr="preencoded.png" id="156" name="Google Shape;156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73216" y="3915966"/>
            <a:ext cx="158710" cy="19835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5"/>
          <p:cNvSpPr/>
          <p:nvPr/>
        </p:nvSpPr>
        <p:spPr>
          <a:xfrm>
            <a:off x="4773216" y="4162782"/>
            <a:ext cx="3584615" cy="22860"/>
          </a:xfrm>
          <a:prstGeom prst="rect">
            <a:avLst/>
          </a:prstGeom>
          <a:solidFill>
            <a:srgbClr val="1C97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5"/>
          <p:cNvSpPr/>
          <p:nvPr/>
        </p:nvSpPr>
        <p:spPr>
          <a:xfrm>
            <a:off x="4773216" y="4287798"/>
            <a:ext cx="2281714" cy="248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50"/>
              <a:buFont typeface="DM Sans SemiBold"/>
              <a:buNone/>
            </a:pPr>
            <a:r>
              <a:rPr b="0" i="0" lang="en-US" sz="155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Alertas y Notificaciones</a:t>
            </a:r>
            <a:endParaRPr b="0" i="0" sz="1550" u="none" cap="none" strike="noStrike"/>
          </a:p>
        </p:txBody>
      </p:sp>
      <p:sp>
        <p:nvSpPr>
          <p:cNvPr id="159" name="Google Shape;159;p5"/>
          <p:cNvSpPr/>
          <p:nvPr/>
        </p:nvSpPr>
        <p:spPr>
          <a:xfrm>
            <a:off x="4773216" y="4694515"/>
            <a:ext cx="3584615" cy="762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250"/>
              <a:buFont typeface="Inter Medium"/>
              <a:buNone/>
            </a:pPr>
            <a:r>
              <a:rPr b="0" i="0" lang="en-US" sz="12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Alertas automáticas cuando el stock de un producto alcance un umbral mínimo predefinido.</a:t>
            </a:r>
            <a:endParaRPr b="0" i="0" sz="1250" u="none" cap="none" strike="noStrike"/>
          </a:p>
        </p:txBody>
      </p:sp>
      <p:pic>
        <p:nvPicPr>
          <p:cNvPr descr="preencoded.png" id="160" name="Google Shape;160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773216" y="5734526"/>
            <a:ext cx="158710" cy="19835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5"/>
          <p:cNvSpPr/>
          <p:nvPr/>
        </p:nvSpPr>
        <p:spPr>
          <a:xfrm>
            <a:off x="4773216" y="5981343"/>
            <a:ext cx="3584615" cy="22860"/>
          </a:xfrm>
          <a:prstGeom prst="rect">
            <a:avLst/>
          </a:prstGeom>
          <a:solidFill>
            <a:srgbClr val="1C97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5"/>
          <p:cNvSpPr/>
          <p:nvPr/>
        </p:nvSpPr>
        <p:spPr>
          <a:xfrm>
            <a:off x="4773216" y="6106358"/>
            <a:ext cx="2344103" cy="248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50"/>
              <a:buFont typeface="DM Sans SemiBold"/>
              <a:buNone/>
            </a:pPr>
            <a:r>
              <a:rPr b="0" i="0" lang="en-US" sz="155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Reportes Personalizados</a:t>
            </a:r>
            <a:endParaRPr b="0" i="0" sz="1550" u="none" cap="none" strike="noStrike"/>
          </a:p>
        </p:txBody>
      </p:sp>
      <p:sp>
        <p:nvSpPr>
          <p:cNvPr id="163" name="Google Shape;163;p5"/>
          <p:cNvSpPr/>
          <p:nvPr/>
        </p:nvSpPr>
        <p:spPr>
          <a:xfrm>
            <a:off x="4773216" y="6513076"/>
            <a:ext cx="3584615" cy="508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250"/>
              <a:buFont typeface="Inter Medium"/>
              <a:buNone/>
            </a:pPr>
            <a:r>
              <a:rPr b="0" i="0" lang="en-US" sz="12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Solicitud y generación de informes diarios de movimientos de stock (ventas y ajustes).</a:t>
            </a:r>
            <a:endParaRPr b="0" i="0" sz="12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"/>
          <p:cNvSpPr/>
          <p:nvPr/>
        </p:nvSpPr>
        <p:spPr>
          <a:xfrm>
            <a:off x="1541502" y="616863"/>
            <a:ext cx="11547277" cy="5607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3500"/>
              <a:buFont typeface="DM Sans SemiBold"/>
              <a:buNone/>
            </a:pPr>
            <a:r>
              <a:rPr b="0" i="0" lang="en-US" sz="3500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Stack Tecnológico: Soluciones Modernas y Escalables</a:t>
            </a:r>
            <a:endParaRPr b="0" i="0" sz="3500" u="none" cap="none" strike="noStrike"/>
          </a:p>
        </p:txBody>
      </p:sp>
      <p:sp>
        <p:nvSpPr>
          <p:cNvPr id="170" name="Google Shape;170;p6"/>
          <p:cNvSpPr/>
          <p:nvPr/>
        </p:nvSpPr>
        <p:spPr>
          <a:xfrm>
            <a:off x="785098" y="1626275"/>
            <a:ext cx="13060204" cy="7177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 Medium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Hemos seleccionado un conjunto de herramientas y frameworks probados para construir una solución robusta y de alto rendimiento.</a:t>
            </a:r>
            <a:endParaRPr b="0" i="0" sz="1750" u="none" cap="none" strike="noStrike"/>
          </a:p>
        </p:txBody>
      </p:sp>
      <p:pic>
        <p:nvPicPr>
          <p:cNvPr descr="preencoded.png" id="171" name="Google Shape;17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098" y="2596277"/>
            <a:ext cx="672941" cy="67294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6"/>
          <p:cNvSpPr/>
          <p:nvPr/>
        </p:nvSpPr>
        <p:spPr>
          <a:xfrm>
            <a:off x="1738432" y="2785467"/>
            <a:ext cx="2804160" cy="350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200"/>
              <a:buFont typeface="DM Sans SemiBold"/>
              <a:buNone/>
            </a:pPr>
            <a:r>
              <a:rPr b="0" i="0" lang="en-US" sz="220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Angular (Frontend)</a:t>
            </a:r>
            <a:endParaRPr b="0" i="0" sz="2200" u="none" cap="none" strike="noStrike"/>
          </a:p>
        </p:txBody>
      </p:sp>
      <p:sp>
        <p:nvSpPr>
          <p:cNvPr id="173" name="Google Shape;173;p6"/>
          <p:cNvSpPr/>
          <p:nvPr/>
        </p:nvSpPr>
        <p:spPr>
          <a:xfrm>
            <a:off x="1738432" y="3270409"/>
            <a:ext cx="3213140" cy="1435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 Medium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Framework líder para desarrollar la interfaz de usuario interactiva y dinámica.</a:t>
            </a:r>
            <a:endParaRPr b="0" i="0" sz="1750" u="none" cap="none" strike="noStrike"/>
          </a:p>
        </p:txBody>
      </p:sp>
      <p:pic>
        <p:nvPicPr>
          <p:cNvPr descr="preencoded.png" id="174" name="Google Shape;17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1963" y="2596277"/>
            <a:ext cx="672941" cy="67294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6"/>
          <p:cNvSpPr/>
          <p:nvPr/>
        </p:nvSpPr>
        <p:spPr>
          <a:xfrm>
            <a:off x="6185297" y="2785467"/>
            <a:ext cx="2804160" cy="350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200"/>
              <a:buFont typeface="DM Sans SemiBold"/>
              <a:buNone/>
            </a:pPr>
            <a:r>
              <a:rPr b="0" i="0" lang="en-US" sz="220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Bootstrap (Diseño)</a:t>
            </a:r>
            <a:endParaRPr b="0" i="0" sz="2200" u="none" cap="none" strike="noStrike"/>
          </a:p>
        </p:txBody>
      </p:sp>
      <p:sp>
        <p:nvSpPr>
          <p:cNvPr id="176" name="Google Shape;176;p6"/>
          <p:cNvSpPr/>
          <p:nvPr/>
        </p:nvSpPr>
        <p:spPr>
          <a:xfrm>
            <a:off x="6185297" y="3270409"/>
            <a:ext cx="3213140" cy="1435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 Medium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Librería esencial para asegurar un diseño responsivo y una experiencia de usuario moderna.</a:t>
            </a:r>
            <a:endParaRPr b="0" i="0" sz="1750" u="none" cap="none" strike="noStrike"/>
          </a:p>
        </p:txBody>
      </p:sp>
      <p:pic>
        <p:nvPicPr>
          <p:cNvPr descr="preencoded.png" id="177" name="Google Shape;17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78829" y="2596277"/>
            <a:ext cx="672941" cy="67294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6"/>
          <p:cNvSpPr/>
          <p:nvPr/>
        </p:nvSpPr>
        <p:spPr>
          <a:xfrm>
            <a:off x="10632162" y="2785467"/>
            <a:ext cx="2804160" cy="350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200"/>
              <a:buFont typeface="DM Sans SemiBold"/>
              <a:buNone/>
            </a:pPr>
            <a:r>
              <a:rPr b="0" i="0" lang="en-US" sz="220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Django (Backend)</a:t>
            </a:r>
            <a:endParaRPr b="0" i="0" sz="2200" u="none" cap="none" strike="noStrike"/>
          </a:p>
        </p:txBody>
      </p:sp>
      <p:sp>
        <p:nvSpPr>
          <p:cNvPr id="179" name="Google Shape;179;p6"/>
          <p:cNvSpPr/>
          <p:nvPr/>
        </p:nvSpPr>
        <p:spPr>
          <a:xfrm>
            <a:off x="10632162" y="3270409"/>
            <a:ext cx="3213140" cy="1435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 Medium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Framework de Python robusto para la lógica de negocio, API y seguridad del sistema.</a:t>
            </a:r>
            <a:endParaRPr b="0" i="0" sz="1750" u="none" cap="none" strike="noStrike"/>
          </a:p>
        </p:txBody>
      </p:sp>
      <p:pic>
        <p:nvPicPr>
          <p:cNvPr descr="preencoded.png" id="180" name="Google Shape;180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5098" y="5154454"/>
            <a:ext cx="672941" cy="67294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6"/>
          <p:cNvSpPr/>
          <p:nvPr/>
        </p:nvSpPr>
        <p:spPr>
          <a:xfrm>
            <a:off x="1738432" y="5343644"/>
            <a:ext cx="3213140" cy="700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200"/>
              <a:buFont typeface="DM Sans SemiBold"/>
              <a:buNone/>
            </a:pPr>
            <a:r>
              <a:rPr b="0" i="0" lang="en-US" sz="220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PostgreSQL (Base de Datos)</a:t>
            </a:r>
            <a:endParaRPr b="0" i="0" sz="2200" u="none" cap="none" strike="noStrike"/>
          </a:p>
        </p:txBody>
      </p:sp>
      <p:sp>
        <p:nvSpPr>
          <p:cNvPr id="182" name="Google Shape;182;p6"/>
          <p:cNvSpPr/>
          <p:nvPr/>
        </p:nvSpPr>
        <p:spPr>
          <a:xfrm>
            <a:off x="1738432" y="6178987"/>
            <a:ext cx="3213140" cy="1076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 Medium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Sistema de gestión de bases de datos relacional elegido para la persistencia de datos.</a:t>
            </a:r>
            <a:endParaRPr b="0" i="0" sz="1750" u="none" cap="none" strike="noStrike"/>
          </a:p>
        </p:txBody>
      </p:sp>
      <p:pic>
        <p:nvPicPr>
          <p:cNvPr descr="preencoded.png" id="183" name="Google Shape;183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31963" y="5154454"/>
            <a:ext cx="672941" cy="67294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6"/>
          <p:cNvSpPr/>
          <p:nvPr/>
        </p:nvSpPr>
        <p:spPr>
          <a:xfrm>
            <a:off x="6185297" y="5343644"/>
            <a:ext cx="3213140" cy="700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200"/>
              <a:buFont typeface="DM Sans SemiBold"/>
              <a:buNone/>
            </a:pPr>
            <a:r>
              <a:rPr b="0" i="0" lang="en-US" sz="220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DigitalOcean (Despliegue)</a:t>
            </a:r>
            <a:endParaRPr b="0" i="0" sz="2200" u="none" cap="none" strike="noStrike"/>
          </a:p>
        </p:txBody>
      </p:sp>
      <p:sp>
        <p:nvSpPr>
          <p:cNvPr id="185" name="Google Shape;185;p6"/>
          <p:cNvSpPr/>
          <p:nvPr/>
        </p:nvSpPr>
        <p:spPr>
          <a:xfrm>
            <a:off x="6185297" y="6178987"/>
            <a:ext cx="3213140" cy="1435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 Medium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Plataforma en la nube escalable y eficiente para alojar la aplicación y sus servicios.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/>
          <p:nvPr/>
        </p:nvSpPr>
        <p:spPr>
          <a:xfrm>
            <a:off x="3667244" y="701993"/>
            <a:ext cx="7295793" cy="5387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73"/>
              </a:lnSpc>
              <a:spcBef>
                <a:spcPts val="0"/>
              </a:spcBef>
              <a:spcAft>
                <a:spcPts val="0"/>
              </a:spcAft>
              <a:buClr>
                <a:srgbClr val="1C9770"/>
              </a:buClr>
              <a:buSzPts val="3350"/>
              <a:buFont typeface="DM Sans SemiBold"/>
              <a:buNone/>
            </a:pPr>
            <a:r>
              <a:rPr b="0" i="0" lang="en-US" sz="3350" u="none" cap="none" strike="noStrike">
                <a:solidFill>
                  <a:srgbClr val="1C9770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Metodología de Trabajo: Scrum Ágil</a:t>
            </a:r>
            <a:endParaRPr b="0" i="0" sz="3350" u="none" cap="none" strike="noStrike"/>
          </a:p>
        </p:txBody>
      </p:sp>
      <p:sp>
        <p:nvSpPr>
          <p:cNvPr id="192" name="Google Shape;192;p7"/>
          <p:cNvSpPr/>
          <p:nvPr/>
        </p:nvSpPr>
        <p:spPr>
          <a:xfrm>
            <a:off x="793790" y="1671638"/>
            <a:ext cx="13042821" cy="3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650"/>
              <a:buFont typeface="Inter Medium"/>
              <a:buNone/>
            </a:pPr>
            <a:r>
              <a:rPr b="0" i="0" lang="en-US" sz="16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Para garantizar una gestión eficiente y entregas de valor continuas, el proyecto se regirá por la metodología ágil Scrum.</a:t>
            </a:r>
            <a:endParaRPr b="0" i="0" sz="1650" u="none" cap="none" strike="noStrike"/>
          </a:p>
        </p:txBody>
      </p:sp>
      <p:sp>
        <p:nvSpPr>
          <p:cNvPr id="193" name="Google Shape;193;p7"/>
          <p:cNvSpPr/>
          <p:nvPr/>
        </p:nvSpPr>
        <p:spPr>
          <a:xfrm>
            <a:off x="2130147" y="2684502"/>
            <a:ext cx="2693551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100"/>
              <a:buFont typeface="DM Sans SemiBold"/>
              <a:buNone/>
            </a:pPr>
            <a:r>
              <a:rPr b="0" i="0" lang="en-US" sz="210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Sprint Planning</a:t>
            </a:r>
            <a:endParaRPr b="0" i="0" sz="2100" u="none" cap="none" strike="noStrike"/>
          </a:p>
        </p:txBody>
      </p:sp>
      <p:sp>
        <p:nvSpPr>
          <p:cNvPr id="194" name="Google Shape;194;p7"/>
          <p:cNvSpPr/>
          <p:nvPr/>
        </p:nvSpPr>
        <p:spPr>
          <a:xfrm>
            <a:off x="793790" y="3150275"/>
            <a:ext cx="4029908" cy="689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650"/>
              <a:buFont typeface="Inter Medium"/>
              <a:buNone/>
            </a:pPr>
            <a:r>
              <a:rPr b="0" i="0" lang="en-US" sz="16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Definición de objetivos y tareas para cada ciclo de desarrollo.</a:t>
            </a:r>
            <a:endParaRPr b="0" i="0" sz="1650" u="none" cap="none" strike="noStrike"/>
          </a:p>
        </p:txBody>
      </p:sp>
      <p:pic>
        <p:nvPicPr>
          <p:cNvPr descr="preencoded.png" id="195" name="Google Shape;19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6834" y="2258854"/>
            <a:ext cx="4336733" cy="43367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6" name="Google Shape;19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1142" y="2983706"/>
            <a:ext cx="322421" cy="403027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7"/>
          <p:cNvSpPr/>
          <p:nvPr/>
        </p:nvSpPr>
        <p:spPr>
          <a:xfrm>
            <a:off x="9806702" y="2684502"/>
            <a:ext cx="2693551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100"/>
              <a:buFont typeface="DM Sans SemiBold"/>
              <a:buNone/>
            </a:pPr>
            <a:r>
              <a:rPr b="0" i="0" lang="en-US" sz="210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Daily Meeting</a:t>
            </a:r>
            <a:endParaRPr b="0" i="0" sz="2100" u="none" cap="none" strike="noStrike"/>
          </a:p>
        </p:txBody>
      </p:sp>
      <p:sp>
        <p:nvSpPr>
          <p:cNvPr id="198" name="Google Shape;198;p7"/>
          <p:cNvSpPr/>
          <p:nvPr/>
        </p:nvSpPr>
        <p:spPr>
          <a:xfrm>
            <a:off x="9806702" y="3150275"/>
            <a:ext cx="4029908" cy="689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650"/>
              <a:buFont typeface="Inter Medium"/>
              <a:buNone/>
            </a:pPr>
            <a:r>
              <a:rPr b="0" i="0" lang="en-US" sz="16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Sincronización diaria del equipo para revisar avances y bloqueos.</a:t>
            </a:r>
            <a:endParaRPr b="0" i="0" sz="1650" u="none" cap="none" strike="noStrike"/>
          </a:p>
        </p:txBody>
      </p:sp>
      <p:pic>
        <p:nvPicPr>
          <p:cNvPr descr="preencoded.png" id="199" name="Google Shape;19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46834" y="2258854"/>
            <a:ext cx="4336733" cy="43367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0" name="Google Shape;200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95811" y="3352800"/>
            <a:ext cx="322421" cy="403027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7"/>
          <p:cNvSpPr/>
          <p:nvPr/>
        </p:nvSpPr>
        <p:spPr>
          <a:xfrm>
            <a:off x="9806702" y="5014436"/>
            <a:ext cx="2693551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100"/>
              <a:buFont typeface="DM Sans SemiBold"/>
              <a:buNone/>
            </a:pPr>
            <a:r>
              <a:rPr b="0" i="0" lang="en-US" sz="210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Sprint Review</a:t>
            </a:r>
            <a:endParaRPr b="0" i="0" sz="2100" u="none" cap="none" strike="noStrike"/>
          </a:p>
        </p:txBody>
      </p:sp>
      <p:sp>
        <p:nvSpPr>
          <p:cNvPr id="202" name="Google Shape;202;p7"/>
          <p:cNvSpPr/>
          <p:nvPr/>
        </p:nvSpPr>
        <p:spPr>
          <a:xfrm>
            <a:off x="9806702" y="5480209"/>
            <a:ext cx="4029908" cy="689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650"/>
              <a:buFont typeface="Inter Medium"/>
              <a:buNone/>
            </a:pPr>
            <a:r>
              <a:rPr b="0" i="0" lang="en-US" sz="16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Presentación del incremento funcional al cliente y feedback.</a:t>
            </a:r>
            <a:endParaRPr b="0" i="0" sz="1650" u="none" cap="none" strike="noStrike"/>
          </a:p>
        </p:txBody>
      </p:sp>
      <p:pic>
        <p:nvPicPr>
          <p:cNvPr descr="preencoded.png" id="203" name="Google Shape;203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46834" y="2258854"/>
            <a:ext cx="4336733" cy="43367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4" name="Google Shape;204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26717" y="5467469"/>
            <a:ext cx="322421" cy="40302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7"/>
          <p:cNvSpPr/>
          <p:nvPr/>
        </p:nvSpPr>
        <p:spPr>
          <a:xfrm>
            <a:off x="2130147" y="5014436"/>
            <a:ext cx="2693551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100"/>
              <a:buFont typeface="DM Sans SemiBold"/>
              <a:buNone/>
            </a:pPr>
            <a:r>
              <a:rPr b="0" i="0" lang="en-US" sz="210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Sprint Retrospective</a:t>
            </a:r>
            <a:endParaRPr b="0" i="0" sz="2100" u="none" cap="none" strike="noStrike"/>
          </a:p>
        </p:txBody>
      </p:sp>
      <p:sp>
        <p:nvSpPr>
          <p:cNvPr id="206" name="Google Shape;206;p7"/>
          <p:cNvSpPr/>
          <p:nvPr/>
        </p:nvSpPr>
        <p:spPr>
          <a:xfrm>
            <a:off x="793790" y="5480209"/>
            <a:ext cx="4029908" cy="689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650"/>
              <a:buFont typeface="Inter Medium"/>
              <a:buNone/>
            </a:pPr>
            <a:r>
              <a:rPr b="0" i="0" lang="en-US" sz="16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Análisis interno para identificar mejoras en el proceso y el equipo.</a:t>
            </a:r>
            <a:endParaRPr b="0" i="0" sz="1650" u="none" cap="none" strike="noStrike"/>
          </a:p>
        </p:txBody>
      </p:sp>
      <p:pic>
        <p:nvPicPr>
          <p:cNvPr descr="preencoded.png" id="207" name="Google Shape;207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46834" y="2258854"/>
            <a:ext cx="4336733" cy="43367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8" name="Google Shape;208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12048" y="5098375"/>
            <a:ext cx="322421" cy="403027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7"/>
          <p:cNvSpPr/>
          <p:nvPr/>
        </p:nvSpPr>
        <p:spPr>
          <a:xfrm>
            <a:off x="793790" y="6837998"/>
            <a:ext cx="13042821" cy="689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650"/>
              <a:buFont typeface="Inter Medium"/>
              <a:buNone/>
            </a:pPr>
            <a:r>
              <a:rPr b="0" i="0" lang="en-US" sz="16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El desarrollo se organizará en </a:t>
            </a:r>
            <a:r>
              <a:rPr b="1" i="0" lang="en-US" sz="16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Sprints de tres semanas</a:t>
            </a:r>
            <a:r>
              <a:rPr b="0" i="0" lang="en-US" sz="16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, con entregas incrementales que aportan valor de forma continua y permiten una adaptación constante a los requerimientos.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"/>
          <p:cNvSpPr/>
          <p:nvPr/>
        </p:nvSpPr>
        <p:spPr>
          <a:xfrm>
            <a:off x="1092041" y="875586"/>
            <a:ext cx="12446198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3550"/>
              <a:buFont typeface="DM Sans SemiBold"/>
              <a:buNone/>
            </a:pPr>
            <a:r>
              <a:rPr b="0" i="0" lang="en-US" sz="3550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Cronograma Detallado del Proyecto (Metodología Scrum)</a:t>
            </a:r>
            <a:endParaRPr b="0" i="0" sz="3550" u="none" cap="none" strike="noStrike"/>
          </a:p>
        </p:txBody>
      </p:sp>
      <p:sp>
        <p:nvSpPr>
          <p:cNvPr id="216" name="Google Shape;216;p8"/>
          <p:cNvSpPr/>
          <p:nvPr/>
        </p:nvSpPr>
        <p:spPr>
          <a:xfrm>
            <a:off x="793790" y="1697712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 Medium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Este cronograma visual ilustra las fases y los Sprints planificados, destacando los hitos y entregas clave dentro de nuestro enfoque ágil.</a:t>
            </a:r>
            <a:endParaRPr b="0" i="0" sz="1750" u="none" cap="none" strike="noStrike"/>
          </a:p>
        </p:txBody>
      </p:sp>
      <p:pic>
        <p:nvPicPr>
          <p:cNvPr descr="preencoded.png" id="217" name="Google Shape;21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5588" y="2508962"/>
            <a:ext cx="5899225" cy="4033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8"/>
          <p:cNvSpPr/>
          <p:nvPr/>
        </p:nvSpPr>
        <p:spPr>
          <a:xfrm>
            <a:off x="793790" y="6628090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 Medium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Cada Sprint culminará con un incremento funcional, permitiendo al cliente ver el progreso y proporcionar retroalimentación temprana, asegurando que el producto final satisfaga sus expectativas.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4" name="Google Shape;22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9"/>
          <p:cNvSpPr/>
          <p:nvPr/>
        </p:nvSpPr>
        <p:spPr>
          <a:xfrm>
            <a:off x="6280190" y="727591"/>
            <a:ext cx="7556421" cy="9072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561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2850"/>
              <a:buFont typeface="DM Sans SemiBold"/>
              <a:buNone/>
            </a:pPr>
            <a:r>
              <a:rPr b="0" i="0" lang="en-US" sz="2850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Roles del Equipo Scrum: Compromiso y Colaboración</a:t>
            </a:r>
            <a:endParaRPr b="0" i="0" sz="2850" u="none" cap="none" strike="noStrike"/>
          </a:p>
        </p:txBody>
      </p:sp>
      <p:sp>
        <p:nvSpPr>
          <p:cNvPr id="226" name="Google Shape;226;p9"/>
          <p:cNvSpPr/>
          <p:nvPr/>
        </p:nvSpPr>
        <p:spPr>
          <a:xfrm>
            <a:off x="6280190" y="1838920"/>
            <a:ext cx="7556421" cy="580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Inter Medium"/>
              <a:buNone/>
            </a:pPr>
            <a:r>
              <a:rPr b="0" i="0" lang="en-US" sz="14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Nuestro equipo está estructurado para maximizar la eficiencia y la calidad en cada etapa del desarrollo, con roles claramente definidos:</a:t>
            </a:r>
            <a:endParaRPr b="0" i="0" sz="1400" u="none" cap="none" strike="noStrike"/>
          </a:p>
        </p:txBody>
      </p:sp>
      <p:sp>
        <p:nvSpPr>
          <p:cNvPr id="227" name="Google Shape;227;p9"/>
          <p:cNvSpPr/>
          <p:nvPr/>
        </p:nvSpPr>
        <p:spPr>
          <a:xfrm>
            <a:off x="6280190" y="2623542"/>
            <a:ext cx="3687485" cy="2635329"/>
          </a:xfrm>
          <a:prstGeom prst="roundRect">
            <a:avLst>
              <a:gd fmla="val 1033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9"/>
          <p:cNvSpPr/>
          <p:nvPr/>
        </p:nvSpPr>
        <p:spPr>
          <a:xfrm>
            <a:off x="6461641" y="2804993"/>
            <a:ext cx="544354" cy="544354"/>
          </a:xfrm>
          <a:prstGeom prst="roundRect">
            <a:avLst>
              <a:gd fmla="val 16796213" name="adj"/>
            </a:avLst>
          </a:prstGeom>
          <a:solidFill>
            <a:srgbClr val="7AD1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29" name="Google Shape;22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11303" y="2924056"/>
            <a:ext cx="244912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9"/>
          <p:cNvSpPr/>
          <p:nvPr/>
        </p:nvSpPr>
        <p:spPr>
          <a:xfrm>
            <a:off x="6461641" y="3530798"/>
            <a:ext cx="3240881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DM Sans SemiBold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Product Owner: Martín Urbina</a:t>
            </a:r>
            <a:endParaRPr b="0" i="0" sz="1750" u="none" cap="none" strike="noStrike"/>
          </a:p>
        </p:txBody>
      </p:sp>
      <p:sp>
        <p:nvSpPr>
          <p:cNvPr id="231" name="Google Shape;231;p9"/>
          <p:cNvSpPr/>
          <p:nvPr/>
        </p:nvSpPr>
        <p:spPr>
          <a:xfrm>
            <a:off x="6461641" y="3923109"/>
            <a:ext cx="3324582" cy="8708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Inter Medium"/>
              <a:buNone/>
            </a:pPr>
            <a:r>
              <a:rPr b="0" i="0" lang="en-US" sz="14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Define requerimientos, gestiona el </a:t>
            </a:r>
            <a:r>
              <a:rPr b="1" i="0" lang="en-US" sz="14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Product Backlog</a:t>
            </a:r>
            <a:r>
              <a:rPr b="0" i="0" lang="en-US" sz="14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 y asegura la entrega de valor al cliente.</a:t>
            </a:r>
            <a:endParaRPr b="0" i="0" sz="1400" u="none" cap="none" strike="noStrike"/>
          </a:p>
        </p:txBody>
      </p:sp>
      <p:sp>
        <p:nvSpPr>
          <p:cNvPr id="232" name="Google Shape;232;p9"/>
          <p:cNvSpPr/>
          <p:nvPr/>
        </p:nvSpPr>
        <p:spPr>
          <a:xfrm>
            <a:off x="10149126" y="2623542"/>
            <a:ext cx="3687485" cy="2635329"/>
          </a:xfrm>
          <a:prstGeom prst="roundRect">
            <a:avLst>
              <a:gd fmla="val 1033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9"/>
          <p:cNvSpPr/>
          <p:nvPr/>
        </p:nvSpPr>
        <p:spPr>
          <a:xfrm>
            <a:off x="10330577" y="2804993"/>
            <a:ext cx="544354" cy="544354"/>
          </a:xfrm>
          <a:prstGeom prst="roundRect">
            <a:avLst>
              <a:gd fmla="val 16796213" name="adj"/>
            </a:avLst>
          </a:prstGeom>
          <a:solidFill>
            <a:srgbClr val="7AD1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34" name="Google Shape;23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80238" y="2924056"/>
            <a:ext cx="244912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9"/>
          <p:cNvSpPr/>
          <p:nvPr/>
        </p:nvSpPr>
        <p:spPr>
          <a:xfrm>
            <a:off x="10330577" y="3530798"/>
            <a:ext cx="3324582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DM Sans SemiBold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Scrum Master: Benjamín Schindler</a:t>
            </a:r>
            <a:endParaRPr b="0" i="0" sz="1750" u="none" cap="none" strike="noStrike"/>
          </a:p>
        </p:txBody>
      </p:sp>
      <p:sp>
        <p:nvSpPr>
          <p:cNvPr id="236" name="Google Shape;236;p9"/>
          <p:cNvSpPr/>
          <p:nvPr/>
        </p:nvSpPr>
        <p:spPr>
          <a:xfrm>
            <a:off x="10330577" y="4206597"/>
            <a:ext cx="3324582" cy="8708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Inter Medium"/>
              <a:buNone/>
            </a:pPr>
            <a:r>
              <a:rPr b="0" i="0" lang="en-US" sz="14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Facilita el proceso Scrum, elimina impedimentos y asegura que el equipo siga las prácticas ágiles.</a:t>
            </a:r>
            <a:endParaRPr b="0" i="0" sz="1400" u="none" cap="none" strike="noStrike"/>
          </a:p>
        </p:txBody>
      </p:sp>
      <p:sp>
        <p:nvSpPr>
          <p:cNvPr id="237" name="Google Shape;237;p9"/>
          <p:cNvSpPr/>
          <p:nvPr/>
        </p:nvSpPr>
        <p:spPr>
          <a:xfrm>
            <a:off x="6280190" y="5440323"/>
            <a:ext cx="7556421" cy="2061567"/>
          </a:xfrm>
          <a:prstGeom prst="roundRect">
            <a:avLst>
              <a:gd fmla="val 1320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9"/>
          <p:cNvSpPr/>
          <p:nvPr/>
        </p:nvSpPr>
        <p:spPr>
          <a:xfrm>
            <a:off x="6461641" y="5621774"/>
            <a:ext cx="544354" cy="544354"/>
          </a:xfrm>
          <a:prstGeom prst="roundRect">
            <a:avLst>
              <a:gd fmla="val 16796213" name="adj"/>
            </a:avLst>
          </a:prstGeom>
          <a:solidFill>
            <a:srgbClr val="7AD1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39" name="Google Shape;239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11303" y="5740837"/>
            <a:ext cx="244912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9"/>
          <p:cNvSpPr/>
          <p:nvPr/>
        </p:nvSpPr>
        <p:spPr>
          <a:xfrm>
            <a:off x="6461641" y="6347579"/>
            <a:ext cx="581025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DM Sans SemiBold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Equipo de Desarrollo: Matías Suito y Nicolás Carrasco</a:t>
            </a:r>
            <a:endParaRPr b="0" i="0" sz="1750" u="none" cap="none" strike="noStrike"/>
          </a:p>
        </p:txBody>
      </p:sp>
      <p:sp>
        <p:nvSpPr>
          <p:cNvPr id="241" name="Google Shape;241;p9"/>
          <p:cNvSpPr/>
          <p:nvPr/>
        </p:nvSpPr>
        <p:spPr>
          <a:xfrm>
            <a:off x="6461641" y="6739890"/>
            <a:ext cx="7193518" cy="580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Inter Medium"/>
              <a:buNone/>
            </a:pPr>
            <a:r>
              <a:rPr b="0" i="0" lang="en-US" sz="14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Responsables de diseñar, construir, probar y entregar el incremento del producto en cada Sprint.</a:t>
            </a:r>
            <a:endParaRPr b="0" i="0" sz="14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2025-09-05T04:25:37Z</dcterms:created>
</cp:coreProperties>
</file>